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73" r:id="rId12"/>
    <p:sldId id="279" r:id="rId13"/>
    <p:sldId id="280" r:id="rId14"/>
    <p:sldId id="283" r:id="rId15"/>
    <p:sldId id="281" r:id="rId16"/>
    <p:sldId id="282" r:id="rId17"/>
    <p:sldId id="284" r:id="rId18"/>
    <p:sldId id="268" r:id="rId19"/>
    <p:sldId id="269" r:id="rId20"/>
    <p:sldId id="274" r:id="rId21"/>
    <p:sldId id="286" r:id="rId22"/>
    <p:sldId id="285" r:id="rId23"/>
    <p:sldId id="270" r:id="rId24"/>
    <p:sldId id="272" r:id="rId25"/>
    <p:sldId id="275" r:id="rId26"/>
    <p:sldId id="271" r:id="rId27"/>
    <p:sldId id="276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5" autoAdjust="0"/>
    <p:restoredTop sz="94660"/>
  </p:normalViewPr>
  <p:slideViewPr>
    <p:cSldViewPr>
      <p:cViewPr varScale="1">
        <p:scale>
          <a:sx n="84" d="100"/>
          <a:sy n="84" d="100"/>
        </p:scale>
        <p:origin x="1459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D0535-65A8-4D16-9F73-8FB7F024B663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CBE83-A827-40B0-83A7-9886E3DB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14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4DFA6-081C-45E3-B65E-FC6815187533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DA7B9-B97A-4C13-BD4F-3DFEF1F388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5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build one item may leave no room for the next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DA7B9-B97A-4C13-BD4F-3DFEF1F388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57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Sqrt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DA7B9-B97A-4C13-BD4F-3DFEF1F388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04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</a:t>
            </a:r>
            <a:r>
              <a:rPr lang="en-US" baseline="0" dirty="0" smtClean="0"/>
              <a:t> mass to rotate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DA7B9-B97A-4C13-BD4F-3DFEF1F388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16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teams combine two sets of wheels. Less motors (crab drive)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DA7B9-B97A-4C13-BD4F-3DFEF1F3883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46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Use your resources (Chief Delphi)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DA7B9-B97A-4C13-BD4F-3DFEF1F3883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92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</a:t>
            </a:r>
            <a:r>
              <a:rPr lang="en-US" baseline="0" dirty="0" smtClean="0"/>
              <a:t> practice field: </a:t>
            </a:r>
            <a:r>
              <a:rPr lang="en-US" dirty="0" smtClean="0"/>
              <a:t>No point if dimensions are wrong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DA7B9-B97A-4C13-BD4F-3DFEF1F3883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2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1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91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2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7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0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8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0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0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4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2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2AEB8-554E-4C9D-BC92-A031AC150654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D91D7-7BE4-4292-BEB3-3AE03BE7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0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m358.org/" TargetMode="External"/><Relationship Id="rId7" Type="http://schemas.openxmlformats.org/officeDocument/2006/relationships/image" Target="../media/image51.png"/><Relationship Id="rId2" Type="http://schemas.openxmlformats.org/officeDocument/2006/relationships/hyperlink" Target="http://www.simbotic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083253" cy="25146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FIRST ROBOTICS:</a:t>
            </a:r>
            <a:br>
              <a:rPr lang="en-US" sz="6000" dirty="0" smtClean="0"/>
            </a:br>
            <a:r>
              <a:rPr lang="en-US" sz="4800" i="1" dirty="0" smtClean="0"/>
              <a:t>Design Strategy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124200"/>
            <a:ext cx="6400800" cy="1752600"/>
          </a:xfrm>
        </p:spPr>
        <p:txBody>
          <a:bodyPr/>
          <a:lstStyle/>
          <a:p>
            <a:r>
              <a:rPr lang="en-US" dirty="0" smtClean="0"/>
              <a:t>Nolan Conway</a:t>
            </a:r>
          </a:p>
          <a:p>
            <a:r>
              <a:rPr lang="en-US" dirty="0" smtClean="0"/>
              <a:t>Webb Institute</a:t>
            </a:r>
          </a:p>
          <a:p>
            <a:r>
              <a:rPr lang="en-US" dirty="0" smtClean="0"/>
              <a:t>11/22/14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41848"/>
            <a:ext cx="5314950" cy="981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62600"/>
            <a:ext cx="990600" cy="1031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702982"/>
            <a:ext cx="1132226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774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5: “The Details”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Decide on a drive train</a:t>
            </a:r>
          </a:p>
          <a:p>
            <a:r>
              <a:rPr lang="en-US" dirty="0" smtClean="0"/>
              <a:t>Think of materials</a:t>
            </a:r>
          </a:p>
          <a:p>
            <a:r>
              <a:rPr lang="en-US" dirty="0" smtClean="0"/>
              <a:t>Begin to sketch and draw your design</a:t>
            </a:r>
          </a:p>
          <a:p>
            <a:r>
              <a:rPr lang="en-US" dirty="0" smtClean="0"/>
              <a:t>Get on the same page!</a:t>
            </a:r>
          </a:p>
          <a:p>
            <a:pPr lvl="1"/>
            <a:r>
              <a:rPr lang="en-US" dirty="0" smtClean="0"/>
              <a:t>Brief the whole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343400"/>
            <a:ext cx="2943705" cy="2207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2733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 Train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Choose a system that matches your strategy</a:t>
            </a:r>
          </a:p>
          <a:p>
            <a:r>
              <a:rPr lang="en-US" dirty="0" smtClean="0"/>
              <a:t>Think of your programmers, and drivers</a:t>
            </a:r>
          </a:p>
          <a:p>
            <a:r>
              <a:rPr lang="en-US" dirty="0" smtClean="0"/>
              <a:t>Mobility</a:t>
            </a:r>
          </a:p>
          <a:p>
            <a:r>
              <a:rPr lang="en-US" dirty="0" smtClean="0"/>
              <a:t>Weight</a:t>
            </a:r>
          </a:p>
          <a:p>
            <a:r>
              <a:rPr lang="en-US" dirty="0" smtClean="0"/>
              <a:t>Drivability</a:t>
            </a:r>
          </a:p>
          <a:p>
            <a:r>
              <a:rPr lang="en-US" dirty="0" smtClean="0"/>
              <a:t>Calculate expected speed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73" y="4514850"/>
            <a:ext cx="27432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80" y="4933950"/>
            <a:ext cx="1905000" cy="1638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35" y="1219200"/>
            <a:ext cx="19812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04" y="2514600"/>
            <a:ext cx="2047137" cy="1535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780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8" y="295841"/>
            <a:ext cx="8229600" cy="1143000"/>
          </a:xfrm>
        </p:spPr>
        <p:txBody>
          <a:bodyPr/>
          <a:lstStyle/>
          <a:p>
            <a:r>
              <a:rPr lang="en-US" dirty="0" smtClean="0"/>
              <a:t>Tank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78" y="1438842"/>
            <a:ext cx="8230263" cy="562474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2, 4, 6, 8 wheel drive</a:t>
            </a:r>
          </a:p>
          <a:p>
            <a:r>
              <a:rPr lang="en-US" sz="2000" dirty="0" smtClean="0"/>
              <a:t>West </a:t>
            </a:r>
            <a:r>
              <a:rPr lang="en-US" sz="2000" dirty="0" smtClean="0"/>
              <a:t>coast (cantilevered wheels)</a:t>
            </a:r>
            <a:endParaRPr lang="en-US" sz="2000" dirty="0" smtClean="0"/>
          </a:p>
          <a:p>
            <a:r>
              <a:rPr lang="en-US" sz="2000" dirty="0" smtClean="0"/>
              <a:t>Offset center wheel</a:t>
            </a:r>
          </a:p>
          <a:p>
            <a:r>
              <a:rPr lang="en-US" sz="2000" dirty="0" smtClean="0"/>
              <a:t>Speed guidelines:</a:t>
            </a:r>
          </a:p>
          <a:p>
            <a:pPr lvl="1"/>
            <a:r>
              <a:rPr lang="en-US" sz="1600" dirty="0" smtClean="0"/>
              <a:t>3 </a:t>
            </a:r>
            <a:r>
              <a:rPr lang="en-US" sz="1600" dirty="0" err="1" smtClean="0"/>
              <a:t>ft</a:t>
            </a:r>
            <a:r>
              <a:rPr lang="en-US" sz="1600" dirty="0" smtClean="0"/>
              <a:t>/s: Pushing</a:t>
            </a:r>
          </a:p>
          <a:p>
            <a:pPr lvl="1"/>
            <a:r>
              <a:rPr lang="en-US" sz="1600" dirty="0" smtClean="0"/>
              <a:t>4-7 </a:t>
            </a:r>
            <a:r>
              <a:rPr lang="en-US" sz="1600" dirty="0" err="1" smtClean="0"/>
              <a:t>ft</a:t>
            </a:r>
            <a:r>
              <a:rPr lang="en-US" sz="1600" dirty="0" smtClean="0"/>
              <a:t>/s: slow/pushing</a:t>
            </a:r>
          </a:p>
          <a:p>
            <a:pPr lvl="1"/>
            <a:r>
              <a:rPr lang="en-US" sz="1600" dirty="0" smtClean="0"/>
              <a:t>8-12 </a:t>
            </a:r>
            <a:r>
              <a:rPr lang="en-US" sz="1600" dirty="0" err="1" smtClean="0"/>
              <a:t>ft</a:t>
            </a:r>
            <a:r>
              <a:rPr lang="en-US" sz="1600" dirty="0" smtClean="0"/>
              <a:t>/s: quick with some push</a:t>
            </a:r>
          </a:p>
          <a:p>
            <a:pPr lvl="1"/>
            <a:r>
              <a:rPr lang="en-US" sz="1600" dirty="0" smtClean="0"/>
              <a:t>13+ </a:t>
            </a:r>
            <a:r>
              <a:rPr lang="en-US" sz="1600" dirty="0" err="1" smtClean="0"/>
              <a:t>ft</a:t>
            </a:r>
            <a:r>
              <a:rPr lang="en-US" sz="1600" dirty="0" smtClean="0"/>
              <a:t>/s: very fast, hard control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574" y="1865261"/>
            <a:ext cx="3993226" cy="2670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88" y="4800600"/>
            <a:ext cx="3390712" cy="1870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81" y="4151784"/>
            <a:ext cx="3285819" cy="2464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4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Mecanum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71% of Power in primary</a:t>
            </a:r>
          </a:p>
          <a:p>
            <a:r>
              <a:rPr lang="en-US" dirty="0" smtClean="0"/>
              <a:t>50% Perpendicular</a:t>
            </a:r>
          </a:p>
          <a:p>
            <a:r>
              <a:rPr lang="en-US" dirty="0" smtClean="0"/>
              <a:t>Easy to program</a:t>
            </a:r>
          </a:p>
          <a:p>
            <a:r>
              <a:rPr lang="en-US" dirty="0" smtClean="0"/>
              <a:t>Expensive/heavy </a:t>
            </a:r>
            <a:endParaRPr lang="en-US" dirty="0"/>
          </a:p>
        </p:txBody>
      </p:sp>
      <p:pic>
        <p:nvPicPr>
          <p:cNvPr id="2050" name="Picture 2" descr="http://i.stack.imgur.com/kLSu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4191000" cy="2527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iles.andymark.com/Baby-Modulox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1210"/>
            <a:ext cx="3676650" cy="2757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770" y="1143000"/>
            <a:ext cx="3543480" cy="2643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9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Holonomic</a:t>
            </a:r>
            <a:r>
              <a:rPr lang="en-US" dirty="0" smtClean="0"/>
              <a:t> (Omni)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Harder to program</a:t>
            </a:r>
          </a:p>
          <a:p>
            <a:r>
              <a:rPr lang="en-US" dirty="0" smtClean="0"/>
              <a:t>Same power as </a:t>
            </a:r>
            <a:r>
              <a:rPr lang="en-US" dirty="0" err="1" smtClean="0"/>
              <a:t>mecanum</a:t>
            </a:r>
            <a:endParaRPr lang="en-US" dirty="0" smtClean="0"/>
          </a:p>
          <a:p>
            <a:r>
              <a:rPr lang="en-US" dirty="0" smtClean="0"/>
              <a:t>Higher efficiency </a:t>
            </a:r>
          </a:p>
          <a:p>
            <a:r>
              <a:rPr lang="en-US" dirty="0" smtClean="0"/>
              <a:t>No resistance to push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05200"/>
            <a:ext cx="4067175" cy="3057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191000"/>
            <a:ext cx="2840916" cy="24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229600" cy="23191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Requires independent motors</a:t>
            </a:r>
          </a:p>
          <a:p>
            <a:r>
              <a:rPr lang="en-US" dirty="0" smtClean="0"/>
              <a:t>Save motors with crab drive</a:t>
            </a:r>
          </a:p>
          <a:p>
            <a:r>
              <a:rPr lang="en-US" dirty="0" smtClean="0"/>
              <a:t>Very strong pushing</a:t>
            </a:r>
          </a:p>
          <a:p>
            <a:r>
              <a:rPr lang="en-US" dirty="0" smtClean="0"/>
              <a:t>A lot of programing</a:t>
            </a:r>
          </a:p>
          <a:p>
            <a:r>
              <a:rPr lang="en-US" dirty="0" smtClean="0"/>
              <a:t>Pneumatic option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124461"/>
            <a:ext cx="2802282" cy="3412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wiki.team1640.com/images/thumb/2/25/2011_pivot_annotated.jpg/300px-2011_pivot_annotat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54" y="2511471"/>
            <a:ext cx="2537831" cy="3468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eam221.com/upload/king_cr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48200"/>
            <a:ext cx="3476354" cy="2032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765" y="1066800"/>
            <a:ext cx="8229600" cy="4525963"/>
          </a:xfrm>
        </p:spPr>
        <p:txBody>
          <a:bodyPr/>
          <a:lstStyle/>
          <a:p>
            <a:r>
              <a:rPr lang="en-US" dirty="0" smtClean="0"/>
              <a:t>You will be pushed</a:t>
            </a:r>
          </a:p>
          <a:p>
            <a:r>
              <a:rPr lang="en-US" dirty="0" smtClean="0"/>
              <a:t>Direction is simple summation of movements</a:t>
            </a:r>
          </a:p>
          <a:p>
            <a:r>
              <a:rPr lang="en-US" dirty="0" smtClean="0"/>
              <a:t>Smooth movement anywhere you want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971800"/>
            <a:ext cx="6292785" cy="3791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0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Butterfly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54214"/>
            <a:ext cx="8229600" cy="4525963"/>
          </a:xfrm>
        </p:spPr>
        <p:txBody>
          <a:bodyPr/>
          <a:lstStyle/>
          <a:p>
            <a:r>
              <a:rPr lang="en-US" dirty="0" smtClean="0"/>
              <a:t>Pneumatics required</a:t>
            </a:r>
          </a:p>
          <a:p>
            <a:r>
              <a:rPr lang="en-US" dirty="0" smtClean="0"/>
              <a:t>Large maneuvering wheel</a:t>
            </a:r>
          </a:p>
          <a:p>
            <a:r>
              <a:rPr lang="en-US" dirty="0" smtClean="0"/>
              <a:t>Small traction </a:t>
            </a:r>
            <a:r>
              <a:rPr lang="en-US" dirty="0" smtClean="0"/>
              <a:t>wheel</a:t>
            </a:r>
          </a:p>
          <a:p>
            <a:r>
              <a:rPr lang="en-US" dirty="0" smtClean="0"/>
              <a:t>Combine any two drive trains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886200"/>
            <a:ext cx="4648200" cy="2935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1" y="3897730"/>
            <a:ext cx="3893479" cy="292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521" y="1401073"/>
            <a:ext cx="3055279" cy="2378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6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Brainstorm</a:t>
            </a:r>
          </a:p>
          <a:p>
            <a:r>
              <a:rPr lang="en-US" dirty="0" smtClean="0"/>
              <a:t>Prototype</a:t>
            </a:r>
          </a:p>
          <a:p>
            <a:pPr lvl="1"/>
            <a:r>
              <a:rPr lang="en-US" dirty="0" smtClean="0"/>
              <a:t>Try what you don’t already know</a:t>
            </a:r>
          </a:p>
          <a:p>
            <a:r>
              <a:rPr lang="en-US" dirty="0" smtClean="0"/>
              <a:t>Decide on a plan</a:t>
            </a:r>
          </a:p>
          <a:p>
            <a:r>
              <a:rPr lang="en-US" dirty="0" smtClean="0"/>
              <a:t>Order Material</a:t>
            </a:r>
          </a:p>
          <a:p>
            <a:r>
              <a:rPr lang="en-US" dirty="0" smtClean="0"/>
              <a:t>Create a detailed </a:t>
            </a:r>
            <a:r>
              <a:rPr lang="en-US" dirty="0"/>
              <a:t>d</a:t>
            </a:r>
            <a:r>
              <a:rPr lang="en-US" dirty="0" smtClean="0"/>
              <a:t>esign</a:t>
            </a:r>
          </a:p>
          <a:p>
            <a:r>
              <a:rPr lang="en-US" dirty="0" smtClean="0"/>
              <a:t>Build!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23" y="4419600"/>
            <a:ext cx="28448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24" y="1660733"/>
            <a:ext cx="2826224" cy="2383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8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Wiggle 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Leave a little bit of it…</a:t>
            </a:r>
          </a:p>
          <a:p>
            <a:r>
              <a:rPr lang="en-US" dirty="0" smtClean="0"/>
              <a:t>If the maximum width is 26 inches, make the robot 24 inches</a:t>
            </a:r>
          </a:p>
          <a:p>
            <a:pPr lvl="1"/>
            <a:r>
              <a:rPr lang="en-US" dirty="0" smtClean="0"/>
              <a:t>You may need extra space for new mechanisms</a:t>
            </a:r>
          </a:p>
          <a:p>
            <a:pPr lvl="1"/>
            <a:r>
              <a:rPr lang="en-US" dirty="0" smtClean="0"/>
              <a:t>You must fit in the size-box at competition</a:t>
            </a:r>
          </a:p>
          <a:p>
            <a:r>
              <a:rPr lang="en-US" dirty="0" smtClean="0"/>
              <a:t>Leave your self some spare weight</a:t>
            </a:r>
          </a:p>
          <a:p>
            <a:pPr lvl="1"/>
            <a:r>
              <a:rPr lang="en-US" dirty="0" smtClean="0"/>
              <a:t>All scales are a bit different (look at tolerances)</a:t>
            </a:r>
          </a:p>
          <a:p>
            <a:pPr lvl="1"/>
            <a:r>
              <a:rPr lang="en-US" dirty="0" smtClean="0"/>
              <a:t>You may need to add bolts or even whole pieces</a:t>
            </a:r>
          </a:p>
          <a:p>
            <a:pPr lvl="1"/>
            <a:r>
              <a:rPr lang="en-US" dirty="0" smtClean="0"/>
              <a:t>No one likes a cheese-hole robot</a:t>
            </a:r>
          </a:p>
        </p:txBody>
      </p:sp>
    </p:spTree>
    <p:extLst>
      <p:ext uri="{BB962C8B-B14F-4D97-AF65-F5344CB8AC3E}">
        <p14:creationId xmlns:p14="http://schemas.microsoft.com/office/powerpoint/2010/main" val="3079348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962400" cy="4525963"/>
          </a:xfrm>
        </p:spPr>
        <p:txBody>
          <a:bodyPr/>
          <a:lstStyle/>
          <a:p>
            <a:r>
              <a:rPr lang="en-US" dirty="0" smtClean="0"/>
              <a:t>Main objective is to score points</a:t>
            </a:r>
          </a:p>
          <a:p>
            <a:r>
              <a:rPr lang="en-US" dirty="0" smtClean="0"/>
              <a:t>Usually there are too many tasks for a single robot to complete on its own</a:t>
            </a:r>
          </a:p>
          <a:p>
            <a:r>
              <a:rPr lang="en-US" dirty="0" smtClean="0"/>
              <a:t>Usually 2 minutes</a:t>
            </a:r>
          </a:p>
          <a:p>
            <a:pPr marL="0" indent="0">
              <a:buNone/>
            </a:pPr>
            <a:r>
              <a:rPr lang="en-US" dirty="0" smtClean="0"/>
              <a:t>    (time is a problem)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" r="7659"/>
          <a:stretch/>
        </p:blipFill>
        <p:spPr bwMode="auto">
          <a:xfrm>
            <a:off x="5143500" y="4212365"/>
            <a:ext cx="3911858" cy="2595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4" r="22284"/>
          <a:stretch/>
        </p:blipFill>
        <p:spPr bwMode="auto">
          <a:xfrm>
            <a:off x="6248400" y="1143000"/>
            <a:ext cx="2159258" cy="2921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31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Things sell out</a:t>
            </a:r>
          </a:p>
          <a:p>
            <a:pPr lvl="1"/>
            <a:r>
              <a:rPr lang="en-US" dirty="0" smtClean="0"/>
              <a:t>Be careful with Andy-Mark</a:t>
            </a:r>
          </a:p>
          <a:p>
            <a:pPr lvl="1"/>
            <a:r>
              <a:rPr lang="en-US" dirty="0" smtClean="0"/>
              <a:t>Robotics-specific items sell out very fast</a:t>
            </a:r>
          </a:p>
          <a:p>
            <a:r>
              <a:rPr lang="en-US" dirty="0" smtClean="0"/>
              <a:t>Look for donations of scrap metal</a:t>
            </a:r>
          </a:p>
          <a:p>
            <a:r>
              <a:rPr lang="en-US" dirty="0" smtClean="0"/>
              <a:t>Keep things Standard (</a:t>
            </a:r>
            <a:r>
              <a:rPr lang="en-US" sz="2800" i="1" dirty="0" smtClean="0"/>
              <a:t>1/4</a:t>
            </a:r>
            <a:r>
              <a:rPr lang="en-US" dirty="0" smtClean="0"/>
              <a:t>-20)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398748"/>
            <a:ext cx="3048000" cy="2388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784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Avoid shoulders, grooves or features on active </a:t>
            </a:r>
            <a:r>
              <a:rPr lang="en-US" dirty="0" smtClean="0"/>
              <a:t>shafts</a:t>
            </a:r>
            <a:endParaRPr lang="en-US" dirty="0" smtClean="0"/>
          </a:p>
          <a:p>
            <a:r>
              <a:rPr lang="en-US" dirty="0" smtClean="0"/>
              <a:t>Set screws do not transfer load!</a:t>
            </a:r>
          </a:p>
          <a:p>
            <a:r>
              <a:rPr lang="en-US" dirty="0" smtClean="0"/>
              <a:t>Chain vs. </a:t>
            </a:r>
            <a:r>
              <a:rPr lang="en-US" dirty="0" smtClean="0"/>
              <a:t>belt </a:t>
            </a:r>
          </a:p>
          <a:p>
            <a:pPr lvl="1"/>
            <a:r>
              <a:rPr lang="en-US" dirty="0" smtClean="0"/>
              <a:t>Belt saves 2-lbs for 6-wheel drive</a:t>
            </a:r>
          </a:p>
          <a:p>
            <a:pPr lvl="1"/>
            <a:r>
              <a:rPr lang="en-US" dirty="0" smtClean="0"/>
              <a:t>Same stretch, belt is 2% more efficient </a:t>
            </a:r>
            <a:endParaRPr lang="en-US" dirty="0" smtClean="0"/>
          </a:p>
          <a:p>
            <a:r>
              <a:rPr lang="en-US" dirty="0" smtClean="0"/>
              <a:t>Gears trade speed for torque (cant get both)</a:t>
            </a:r>
          </a:p>
          <a:p>
            <a:r>
              <a:rPr lang="en-US" dirty="0" smtClean="0"/>
              <a:t>Shift weight from center</a:t>
            </a:r>
          </a:p>
          <a:p>
            <a:r>
              <a:rPr lang="en-US" dirty="0" smtClean="0"/>
              <a:t>Wheel size should be a big choice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7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Hex Drive or Standard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97" y="1219201"/>
            <a:ext cx="8229600" cy="2743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One or the other!</a:t>
            </a:r>
          </a:p>
          <a:p>
            <a:r>
              <a:rPr lang="en-US" dirty="0" smtClean="0"/>
              <a:t>Requires a hex broach to switch ($235)</a:t>
            </a:r>
          </a:p>
          <a:p>
            <a:r>
              <a:rPr lang="en-US" dirty="0" smtClean="0"/>
              <a:t>Lower stress concentrations then keyway</a:t>
            </a:r>
          </a:p>
          <a:p>
            <a:r>
              <a:rPr lang="en-US" dirty="0" smtClean="0"/>
              <a:t>Easier to assemble</a:t>
            </a:r>
          </a:p>
          <a:p>
            <a:r>
              <a:rPr lang="en-US" dirty="0" smtClean="0"/>
              <a:t>Live verse dead </a:t>
            </a:r>
            <a:r>
              <a:rPr lang="en-US" dirty="0" smtClean="0"/>
              <a:t>axel</a:t>
            </a:r>
          </a:p>
          <a:p>
            <a:r>
              <a:rPr lang="en-US" dirty="0" smtClean="0"/>
              <a:t>Reduces chance of shaft twisting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4038254"/>
            <a:ext cx="2533650" cy="2533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038254"/>
            <a:ext cx="2533995" cy="2533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00" y="4038254"/>
            <a:ext cx="2554677" cy="2554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590801"/>
            <a:ext cx="1533939" cy="914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3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72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Build one…..</a:t>
            </a:r>
          </a:p>
          <a:p>
            <a:pPr lvl="1"/>
            <a:r>
              <a:rPr lang="en-US" dirty="0" smtClean="0"/>
              <a:t>Or at least pieces of it</a:t>
            </a:r>
          </a:p>
          <a:p>
            <a:r>
              <a:rPr lang="en-US" dirty="0" smtClean="0"/>
              <a:t>Wood is quick, cheap, and easy</a:t>
            </a:r>
          </a:p>
          <a:p>
            <a:r>
              <a:rPr lang="en-US" dirty="0" smtClean="0"/>
              <a:t>Build it right!</a:t>
            </a:r>
          </a:p>
          <a:p>
            <a:r>
              <a:rPr lang="en-US" dirty="0" smtClean="0"/>
              <a:t>Use it for prototyping and driver practice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438" y="1143000"/>
            <a:ext cx="211455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65" y="4089875"/>
            <a:ext cx="3928533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721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Drive, Drive, Drive!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Experience is essential for drivers</a:t>
            </a:r>
          </a:p>
          <a:p>
            <a:r>
              <a:rPr lang="en-US" dirty="0" smtClean="0"/>
              <a:t>Drive a similar robot if available</a:t>
            </a:r>
          </a:p>
          <a:p>
            <a:r>
              <a:rPr lang="en-US" dirty="0" smtClean="0"/>
              <a:t>Practice turns, corners, &amp; fine-maneuvering</a:t>
            </a:r>
          </a:p>
          <a:p>
            <a:r>
              <a:rPr lang="en-US" dirty="0" smtClean="0"/>
              <a:t>Teams that do two regionals have an edge</a:t>
            </a:r>
          </a:p>
          <a:p>
            <a:r>
              <a:rPr lang="en-US" dirty="0" smtClean="0"/>
              <a:t>Practice driving with a coach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191000"/>
            <a:ext cx="2514600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648199"/>
            <a:ext cx="2819399" cy="1869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1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Cool Factor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Make your robot “</a:t>
            </a:r>
            <a:r>
              <a:rPr lang="en-US" dirty="0" smtClean="0">
                <a:solidFill>
                  <a:srgbClr val="FF0000"/>
                </a:solidFill>
              </a:rPr>
              <a:t>POP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Decorations are important</a:t>
            </a:r>
          </a:p>
          <a:p>
            <a:r>
              <a:rPr lang="en-US" dirty="0" smtClean="0"/>
              <a:t>Clean construction Autonomous movement </a:t>
            </a:r>
          </a:p>
          <a:p>
            <a:r>
              <a:rPr lang="en-US" dirty="0" smtClean="0"/>
              <a:t>A bright color or stand out feature</a:t>
            </a:r>
          </a:p>
          <a:p>
            <a:r>
              <a:rPr lang="en-US" dirty="0" smtClean="0"/>
              <a:t>All of these will help you be scouted!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05200"/>
            <a:ext cx="3657600" cy="3026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1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 Your Robot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Print the inspection sheet from the FIRST website and </a:t>
            </a:r>
            <a:r>
              <a:rPr lang="en-US" dirty="0" smtClean="0">
                <a:solidFill>
                  <a:srgbClr val="FF0000"/>
                </a:solidFill>
              </a:rPr>
              <a:t>USE IT!</a:t>
            </a:r>
          </a:p>
          <a:p>
            <a:r>
              <a:rPr lang="en-US" dirty="0" smtClean="0"/>
              <a:t>From inspections last year:</a:t>
            </a:r>
          </a:p>
          <a:p>
            <a:pPr lvl="1"/>
            <a:r>
              <a:rPr lang="en-US" dirty="0" smtClean="0"/>
              <a:t>Wire size (check the CIMs)</a:t>
            </a:r>
          </a:p>
          <a:p>
            <a:pPr lvl="1"/>
            <a:r>
              <a:rPr lang="en-US" dirty="0" smtClean="0"/>
              <a:t>Have bumpers ready</a:t>
            </a:r>
          </a:p>
          <a:p>
            <a:pPr lvl="1"/>
            <a:r>
              <a:rPr lang="en-US" dirty="0" smtClean="0"/>
              <a:t>Be inside the bumper-zone</a:t>
            </a:r>
          </a:p>
          <a:p>
            <a:pPr lvl="1"/>
            <a:r>
              <a:rPr lang="en-US" dirty="0" smtClean="0"/>
              <a:t>Bumper zone (height/ gaps)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24474"/>
            <a:ext cx="2061382" cy="1381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56025"/>
            <a:ext cx="2904691" cy="37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50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Say Goodbye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Almost time to relax but…</a:t>
            </a:r>
          </a:p>
          <a:p>
            <a:r>
              <a:rPr lang="en-US" dirty="0" smtClean="0"/>
              <a:t>Take Measurements</a:t>
            </a:r>
          </a:p>
          <a:p>
            <a:pPr lvl="1"/>
            <a:r>
              <a:rPr lang="en-US" dirty="0" smtClean="0"/>
              <a:t>Helpful if you need to make changes</a:t>
            </a:r>
          </a:p>
          <a:p>
            <a:pPr lvl="1"/>
            <a:r>
              <a:rPr lang="en-US" dirty="0" smtClean="0"/>
              <a:t>Be smart about your with-holding allowance</a:t>
            </a:r>
          </a:p>
          <a:p>
            <a:r>
              <a:rPr lang="en-US" dirty="0" smtClean="0"/>
              <a:t>Take a lot of reference photos</a:t>
            </a:r>
          </a:p>
          <a:p>
            <a:r>
              <a:rPr lang="en-US" dirty="0" smtClean="0"/>
              <a:t>Put the bumpers on the robot</a:t>
            </a:r>
          </a:p>
          <a:p>
            <a:r>
              <a:rPr lang="en-US" dirty="0" smtClean="0"/>
              <a:t>Be careful with your Bag….it may tear!</a:t>
            </a:r>
          </a:p>
          <a:p>
            <a:r>
              <a:rPr lang="en-US" dirty="0" smtClean="0"/>
              <a:t>Take a break and relax once it is done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87" y="4267200"/>
            <a:ext cx="2958860" cy="1866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47" y="1720036"/>
            <a:ext cx="3336339" cy="236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9021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Chief Delphi- white papers</a:t>
            </a:r>
          </a:p>
          <a:p>
            <a:r>
              <a:rPr lang="en-US" dirty="0" smtClean="0">
                <a:hlinkClick r:id="rId2"/>
              </a:rPr>
              <a:t>www.Simbotics.org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www.team358.org</a:t>
            </a:r>
            <a:endParaRPr lang="en-US" dirty="0" smtClean="0"/>
          </a:p>
          <a:p>
            <a:r>
              <a:rPr lang="en-US" dirty="0" smtClean="0"/>
              <a:t>Email: nconway15@webb.edu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47" y="4130675"/>
            <a:ext cx="5316537" cy="974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0"/>
            <a:ext cx="2186825" cy="1279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31895"/>
            <a:ext cx="1266032" cy="1181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2" y="5412841"/>
            <a:ext cx="1255945" cy="1200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965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Simple Steps to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699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1: Know the game</a:t>
            </a:r>
          </a:p>
          <a:p>
            <a:pPr marL="0" indent="0">
              <a:buNone/>
            </a:pPr>
            <a:r>
              <a:rPr lang="en-US" dirty="0" smtClean="0"/>
              <a:t>2: Know your limits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3: Pick your part</a:t>
            </a:r>
          </a:p>
          <a:p>
            <a:pPr marL="0" indent="0">
              <a:buNone/>
            </a:pPr>
            <a:r>
              <a:rPr lang="en-US" dirty="0" smtClean="0"/>
              <a:t>4: Make tradeoffs</a:t>
            </a:r>
          </a:p>
          <a:p>
            <a:pPr marL="0" indent="0">
              <a:buNone/>
            </a:pPr>
            <a:r>
              <a:rPr lang="en-US" dirty="0" smtClean="0"/>
              <a:t>5: Work the details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19400"/>
            <a:ext cx="4785502" cy="2990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Know the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Read the Rules</a:t>
            </a:r>
          </a:p>
          <a:p>
            <a:pPr lvl="1"/>
            <a:r>
              <a:rPr lang="en-US" dirty="0" smtClean="0"/>
              <a:t>Read them again</a:t>
            </a:r>
          </a:p>
          <a:p>
            <a:r>
              <a:rPr lang="en-US" dirty="0" smtClean="0"/>
              <a:t>Look at every method of scoring</a:t>
            </a:r>
          </a:p>
          <a:p>
            <a:pPr lvl="1"/>
            <a:r>
              <a:rPr lang="en-US" dirty="0" smtClean="0"/>
              <a:t>Even the crazy ones Freshmen come up with</a:t>
            </a:r>
          </a:p>
          <a:p>
            <a:r>
              <a:rPr lang="en-US" dirty="0" smtClean="0"/>
              <a:t>Look at all means of defense</a:t>
            </a:r>
          </a:p>
          <a:p>
            <a:r>
              <a:rPr lang="en-US" dirty="0" smtClean="0"/>
              <a:t>Run practice matches in your mind</a:t>
            </a:r>
          </a:p>
          <a:p>
            <a:r>
              <a:rPr lang="en-US" dirty="0" smtClean="0"/>
              <a:t>Develop strategies then look to defend them</a:t>
            </a:r>
          </a:p>
          <a:p>
            <a:r>
              <a:rPr lang="en-US" dirty="0" smtClean="0"/>
              <a:t>Ask how commonly will each strategy be played?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Easy Win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“Chokehold Strategy” </a:t>
            </a:r>
          </a:p>
          <a:p>
            <a:pPr lvl="1"/>
            <a:r>
              <a:rPr lang="en-US" dirty="0" smtClean="0"/>
              <a:t>A strategy that will always end in winning independent of your opponent</a:t>
            </a:r>
          </a:p>
          <a:p>
            <a:r>
              <a:rPr lang="en-US" dirty="0" smtClean="0"/>
              <a:t>FIRST does not like this</a:t>
            </a:r>
          </a:p>
          <a:p>
            <a:pPr lvl="1"/>
            <a:r>
              <a:rPr lang="en-US" dirty="0" smtClean="0"/>
              <a:t>Look out for the Q &amp; A or rule updates</a:t>
            </a:r>
          </a:p>
        </p:txBody>
      </p:sp>
    </p:spTree>
    <p:extLst>
      <p:ext uri="{BB962C8B-B14F-4D97-AF65-F5344CB8AC3E}">
        <p14:creationId xmlns:p14="http://schemas.microsoft.com/office/powerpoint/2010/main" val="2050137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Two: Know Your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Team has them!</a:t>
            </a:r>
          </a:p>
          <a:p>
            <a:pPr lvl="1"/>
            <a:r>
              <a:rPr lang="en-US" dirty="0" smtClean="0"/>
              <a:t>Space</a:t>
            </a:r>
          </a:p>
          <a:p>
            <a:pPr lvl="1"/>
            <a:r>
              <a:rPr lang="en-US" dirty="0" smtClean="0"/>
              <a:t>Build time</a:t>
            </a:r>
          </a:p>
          <a:p>
            <a:pPr lvl="1"/>
            <a:r>
              <a:rPr lang="en-US" dirty="0" smtClean="0"/>
              <a:t>Machinery/ Tools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Cost</a:t>
            </a:r>
          </a:p>
          <a:p>
            <a:r>
              <a:rPr lang="en-US" dirty="0" smtClean="0"/>
              <a:t>Simpler is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Better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12314"/>
            <a:ext cx="3160337" cy="2096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12314"/>
            <a:ext cx="3158646" cy="2096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00" y="1676400"/>
            <a:ext cx="31496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0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“Pick Your Part”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Prior to this you should know:</a:t>
            </a:r>
          </a:p>
          <a:p>
            <a:pPr lvl="1"/>
            <a:r>
              <a:rPr lang="en-US" dirty="0" smtClean="0"/>
              <a:t>The other robot types that will exist</a:t>
            </a:r>
          </a:p>
          <a:p>
            <a:pPr lvl="1"/>
            <a:r>
              <a:rPr lang="en-US" dirty="0" smtClean="0"/>
              <a:t>The rules……all of them</a:t>
            </a:r>
          </a:p>
          <a:p>
            <a:pPr lvl="1"/>
            <a:r>
              <a:rPr lang="en-US" dirty="0" smtClean="0"/>
              <a:t>What is worth doing</a:t>
            </a:r>
          </a:p>
          <a:p>
            <a:r>
              <a:rPr lang="en-US" dirty="0" smtClean="0"/>
              <a:t>Prioritize</a:t>
            </a:r>
          </a:p>
          <a:p>
            <a:pPr lvl="1"/>
            <a:r>
              <a:rPr lang="en-US" dirty="0" smtClean="0"/>
              <a:t>Scoring, defense, the middle-man, end </a:t>
            </a:r>
            <a:r>
              <a:rPr lang="en-US" dirty="0"/>
              <a:t>g</a:t>
            </a:r>
            <a:r>
              <a:rPr lang="en-US" dirty="0" smtClean="0"/>
              <a:t>ame</a:t>
            </a:r>
          </a:p>
          <a:p>
            <a:r>
              <a:rPr lang="en-US" dirty="0" smtClean="0"/>
              <a:t>Remember: You are an alliance</a:t>
            </a:r>
          </a:p>
          <a:p>
            <a:pPr lvl="1"/>
            <a:r>
              <a:rPr lang="en-US" dirty="0" smtClean="0"/>
              <a:t>You can rely on the other robots to do </a:t>
            </a:r>
            <a:r>
              <a:rPr lang="en-US" dirty="0" smtClean="0">
                <a:solidFill>
                  <a:srgbClr val="FF0000"/>
                </a:solidFill>
              </a:rPr>
              <a:t>some</a:t>
            </a:r>
            <a:r>
              <a:rPr lang="en-US" dirty="0" smtClean="0"/>
              <a:t> things</a:t>
            </a:r>
          </a:p>
          <a:p>
            <a:pPr lvl="1"/>
            <a:r>
              <a:rPr lang="en-US" dirty="0" smtClean="0"/>
              <a:t>You cannot guarantee an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What it is Worth….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Is a task worth the reward for accomplishing it?</a:t>
            </a:r>
          </a:p>
          <a:p>
            <a:r>
              <a:rPr lang="en-US" dirty="0" smtClean="0"/>
              <a:t>You want an easy task that scores big points</a:t>
            </a:r>
          </a:p>
          <a:p>
            <a:r>
              <a:rPr lang="en-US" dirty="0" smtClean="0"/>
              <a:t>How long will it take?</a:t>
            </a:r>
          </a:p>
          <a:p>
            <a:pPr lvl="1"/>
            <a:r>
              <a:rPr lang="en-US" dirty="0" smtClean="0"/>
              <a:t>3 seconds to score a 1-point basket or….</a:t>
            </a:r>
          </a:p>
          <a:p>
            <a:pPr lvl="1"/>
            <a:r>
              <a:rPr lang="en-US" dirty="0" smtClean="0"/>
              <a:t>30 seconds to score a 5-point bonus</a:t>
            </a:r>
          </a:p>
          <a:p>
            <a:r>
              <a:rPr lang="en-US" dirty="0" smtClean="0"/>
              <a:t>Defense is just as rewarding</a:t>
            </a:r>
          </a:p>
          <a:p>
            <a:pPr lvl="1"/>
            <a:r>
              <a:rPr lang="en-US" dirty="0" smtClean="0"/>
              <a:t>10 points kept out are the same as 10 points in</a:t>
            </a:r>
          </a:p>
          <a:p>
            <a:r>
              <a:rPr lang="en-US" dirty="0" smtClean="0"/>
              <a:t>How much weight is dedicated to a single task?</a:t>
            </a:r>
          </a:p>
          <a:p>
            <a:r>
              <a:rPr lang="en-US" dirty="0" smtClean="0"/>
              <a:t>Know the ranking system!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09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57703"/>
            <a:ext cx="3200399" cy="24002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4: “Make Tradeoffs”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robot has limits</a:t>
            </a:r>
          </a:p>
          <a:p>
            <a:r>
              <a:rPr lang="en-US" dirty="0" smtClean="0"/>
              <a:t>Your analysis should help you with this</a:t>
            </a:r>
          </a:p>
          <a:p>
            <a:r>
              <a:rPr lang="en-US" dirty="0" smtClean="0"/>
              <a:t>Speed vs. Power</a:t>
            </a:r>
          </a:p>
          <a:p>
            <a:r>
              <a:rPr lang="en-US" dirty="0" smtClean="0"/>
              <a:t>Complexity vs. Durability</a:t>
            </a:r>
          </a:p>
          <a:p>
            <a:r>
              <a:rPr lang="en-US" dirty="0" smtClean="0"/>
              <a:t>Motor Placement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49" y="4594789"/>
            <a:ext cx="2946400" cy="2209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24626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25231</TotalTime>
  <Words>1004</Words>
  <Application>Microsoft Office PowerPoint</Application>
  <PresentationFormat>On-screen Show (4:3)</PresentationFormat>
  <Paragraphs>203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FIRST ROBOTICS: Design Strategy</vt:lpstr>
      <vt:lpstr>First Games</vt:lpstr>
      <vt:lpstr>5 Simple Steps to Design</vt:lpstr>
      <vt:lpstr>Step 1: Know the game</vt:lpstr>
      <vt:lpstr>The Easy Win</vt:lpstr>
      <vt:lpstr>Step Two: Know Your Limits</vt:lpstr>
      <vt:lpstr>Step 3: “Pick Your Part”</vt:lpstr>
      <vt:lpstr>For What it is Worth….</vt:lpstr>
      <vt:lpstr>Step 4: “Make Tradeoffs”</vt:lpstr>
      <vt:lpstr>Step 5: “The Details”</vt:lpstr>
      <vt:lpstr>Drive Train Selection</vt:lpstr>
      <vt:lpstr>Tank Drive</vt:lpstr>
      <vt:lpstr>Mecanum</vt:lpstr>
      <vt:lpstr>Holonomic (Omni)</vt:lpstr>
      <vt:lpstr>Swerve</vt:lpstr>
      <vt:lpstr>Slide</vt:lpstr>
      <vt:lpstr>Butterfly</vt:lpstr>
      <vt:lpstr>In Practice</vt:lpstr>
      <vt:lpstr>Wiggle Room</vt:lpstr>
      <vt:lpstr>Materials</vt:lpstr>
      <vt:lpstr>Design Tips</vt:lpstr>
      <vt:lpstr>Hex Drive or Standard</vt:lpstr>
      <vt:lpstr>Practice Field</vt:lpstr>
      <vt:lpstr>Drive, Drive, Drive!</vt:lpstr>
      <vt:lpstr>The Cool Factor</vt:lpstr>
      <vt:lpstr>Inspect Your Robot</vt:lpstr>
      <vt:lpstr>Say Goodbye</vt:lpstr>
      <vt:lpstr>More Information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ROBOTICS Design Strategy</dc:title>
  <dc:creator>Nolan Conway</dc:creator>
  <cp:lastModifiedBy>Nolan Conway</cp:lastModifiedBy>
  <cp:revision>76</cp:revision>
  <cp:lastPrinted>2012-10-14T01:12:54Z</cp:lastPrinted>
  <dcterms:created xsi:type="dcterms:W3CDTF">2012-08-15T14:18:46Z</dcterms:created>
  <dcterms:modified xsi:type="dcterms:W3CDTF">2014-11-24T18:47:44Z</dcterms:modified>
</cp:coreProperties>
</file>